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6" r:id="rId3"/>
    <p:sldId id="267" r:id="rId4"/>
    <p:sldId id="270" r:id="rId5"/>
    <p:sldId id="268" r:id="rId6"/>
    <p:sldId id="269" r:id="rId7"/>
    <p:sldId id="271" r:id="rId8"/>
    <p:sldId id="272" r:id="rId9"/>
    <p:sldId id="273" r:id="rId10"/>
    <p:sldId id="275" r:id="rId11"/>
    <p:sldId id="274" r:id="rId12"/>
    <p:sldId id="276" r:id="rId13"/>
    <p:sldId id="277" r:id="rId14"/>
    <p:sldId id="257" r:id="rId15"/>
    <p:sldId id="258" r:id="rId16"/>
    <p:sldId id="259" r:id="rId17"/>
    <p:sldId id="260" r:id="rId18"/>
    <p:sldId id="261" r:id="rId19"/>
    <p:sldId id="278" r:id="rId20"/>
    <p:sldId id="279" r:id="rId21"/>
    <p:sldId id="280" r:id="rId22"/>
    <p:sldId id="262" r:id="rId23"/>
    <p:sldId id="263" r:id="rId24"/>
    <p:sldId id="264" r:id="rId25"/>
    <p:sldId id="281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69"/>
    <p:restoredTop sz="86011"/>
  </p:normalViewPr>
  <p:slideViewPr>
    <p:cSldViewPr snapToGrid="0">
      <p:cViewPr varScale="1">
        <p:scale>
          <a:sx n="134" d="100"/>
          <a:sy n="134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B1B6E-2E6D-7442-888E-AEE8CFC15D09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10DA9-8FA7-994C-9426-8491FA280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7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Properties of white noise –</a:t>
            </a:r>
          </a:p>
          <a:p>
            <a:pPr marL="228600" indent="-228600">
              <a:buAutoNum type="arabicPeriod"/>
            </a:pPr>
            <a:r>
              <a:rPr lang="en-US" dirty="0"/>
              <a:t>Mean of 0</a:t>
            </a:r>
          </a:p>
          <a:p>
            <a:pPr marL="228600" indent="-228600">
              <a:buAutoNum type="arabicPeriod"/>
            </a:pPr>
            <a:r>
              <a:rPr lang="en-US" dirty="0"/>
              <a:t>Constant variance across all t</a:t>
            </a:r>
          </a:p>
          <a:p>
            <a:pPr marL="228600" indent="-228600">
              <a:buAutoNum type="arabicPeriod"/>
            </a:pPr>
            <a:r>
              <a:rPr lang="en-US" dirty="0"/>
              <a:t>No auto-correlation at any lag factor. The Et terms are independent of each other.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Model fitting process uses the residual error from the AR process to calculate Et, and then find the weights such that the residuals Et will behave like white noise.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10DA9-8FA7-994C-9426-8491FA280C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1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60C4-824D-9A23-9CF7-8036D3260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C724F-1CE0-B3B6-3386-38375F4244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45EDC-A005-1E1E-9686-0F5848CA5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4F96-70EC-9E0A-42E0-1B36A90FC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9DA4-A13F-B631-68A6-A1151452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6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AFA75-1699-0758-6E04-A5E7E3E3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26D5A-FC29-FBF7-B817-A4BC07CDB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BD85B-7DAF-0713-E641-AF7D13B9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8B531-AB4C-4123-FE88-ECDAC5E45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55144-4019-53F3-9571-49C5D47B9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8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3DBB3-D470-BDE4-920B-DC0B8E974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DC6E9-D5C4-DBC4-0834-A4D76F40D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2AA8-174B-0441-0C8F-D6E2F4568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2BCA8-02F1-0FAA-388F-EEB7A663C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BE02B-A100-92EB-9250-4D7FF03E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0AC9-4419-7176-92AD-F1651E3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E80B5-0351-8D76-F465-2A6179AB6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ECA4B-6FF3-AEFC-22CA-F7C6929D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F9D1-7106-2BAD-564A-126B2D8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55CAE-050F-8EA2-02C9-FA2854160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CE8D-9744-AD48-6167-2EF157FB8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E2FD-1FB4-2A61-B7A1-CB96C4983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0D172-860C-E347-EE64-80292C261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227F3-660E-E4B7-A34E-7954E84B2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31808-C56A-D36C-2BD3-C28DE7E84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1152-1B34-9B5E-5539-16DFBDDCF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220C-4B59-B2FE-4143-349C0C8C0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3C2B2-8FDA-5E9A-2C30-7808D63BC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1BAB-9A94-7E15-758F-DF8D1864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64DAA-0825-6718-551C-ADF921D2A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BF72E-3C55-BCB1-119A-392A8A9D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7547-9FE5-E6B5-081F-AE60EB19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268E-7149-FEC5-3466-F2998D958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401533-FB5D-8620-6F55-5EC8E5BE3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BA186-DCE7-C529-0A06-013131B9B5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888A0-0DD1-F7A8-E01C-6D587E94B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7CE88-EF08-365D-4F35-A5CCEFDAE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C7BC22-1910-A6CB-3A1F-35946B770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50F80-54FD-3CB1-2A7B-A2061BCA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4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94BF0-5389-9844-BC4E-5C465BD1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FB74B-F2E3-8438-5E14-7297EE4A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6302F8-DF2B-D3CF-A22E-8F2D582D3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CD4B4-EEA0-7824-86C6-AFFC5F913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1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00380E-8BE4-C549-2B0E-E7A59C84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3CD0D-E072-5DB2-E07C-F7ECEA46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9EB32-4082-BFCC-A2E2-C59E23BA7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326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23E5-1D3B-48E5-2CAD-14F5BBC9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E2D3F-CD66-D00B-58BC-28B291C85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8B2E6-A0A1-03FD-B1DD-17E7F1549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AF1C-D964-6FD1-54A6-8DCDC0CE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182C7A-3B47-BD24-5B9A-CC145F2E7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94734-2FA5-64B1-7D49-8A73FEE2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52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B3BE-89E8-081C-DB9D-5B0DE763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C3C73-2FB4-6307-AF26-9E9375606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7632A0-8559-F766-4DBE-7468A5673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96B52-D561-16AC-C32F-6D6AFC71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427E4-F076-1552-31EF-F5808884D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53DD5-740D-DF52-BE33-7E0BDC62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4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5C5CD-2947-9393-1D2F-3A7E3398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107F2-233E-AF8D-4917-B130C4D2A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1B2B-4789-79FF-684C-FC35F4D20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C844-2069-E444-A99A-308E7B65E121}" type="datetimeFigureOut">
              <a:rPr lang="en-US" smtClean="0"/>
              <a:t>3/19/24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C0131-B586-97E2-52BC-F71B75CC6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AB975-F088-6D62-E8C7-4860F6451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35ECF-0532-334D-BB04-5A2FC3231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53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nextgensh/datalab-teaching-timeseries/blob/main/autoregression.ipynb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nextgensh/datalab-teaching-timeseries/blob/main/basicLSTM.ipynb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490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 TargetMode="Externa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gimg.com/download/54904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EC059-71BF-F2A1-AC84-AA75AAB01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6894575" cy="3566160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45FCE-3733-37EF-C8AD-1B470552CE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6008"/>
            <a:ext cx="6894576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UA </a:t>
            </a:r>
            <a:r>
              <a:rPr lang="en-US" err="1"/>
              <a:t>DataLab</a:t>
            </a:r>
            <a:endParaRPr lang="en-US"/>
          </a:p>
          <a:p>
            <a:pPr algn="l"/>
            <a:r>
              <a:rPr lang="en-US"/>
              <a:t>Shravan Aras, Ph.D.</a:t>
            </a:r>
          </a:p>
          <a:p>
            <a:pPr algn="l"/>
            <a:r>
              <a:rPr lang="en-US"/>
              <a:t>(3-18-2024)</a:t>
            </a: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nalogue wall clock">
            <a:extLst>
              <a:ext uri="{FF2B5EF4-FFF2-40B4-BE49-F238E27FC236}">
                <a16:creationId xmlns:a16="http://schemas.microsoft.com/office/drawing/2014/main" id="{B972F4A0-4AFA-351F-005D-1BFA9B65D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47" r="37260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4865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66348-09C5-2302-96D0-C55325532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Decompose the time series.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BEA7-E909-1F6F-7B34-CB495D723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4170"/>
          </a:xfrm>
        </p:spPr>
        <p:txBody>
          <a:bodyPr/>
          <a:lstStyle/>
          <a:p>
            <a:r>
              <a:rPr lang="en-US" dirty="0"/>
              <a:t>Using the STL() method in R to isolate seasonality, trend and irregular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2E68F-95A1-A254-8E47-BE2216F70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5220"/>
            <a:ext cx="4420606" cy="2845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CBD50F-713F-E149-490A-B45354DEE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737" y="2484732"/>
            <a:ext cx="5622070" cy="3618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B50D70-FF33-5934-E3AF-E73DECBD195C}"/>
              </a:ext>
            </a:extLst>
          </p:cNvPr>
          <p:cNvSpPr txBox="1"/>
          <p:nvPr/>
        </p:nvSpPr>
        <p:spPr>
          <a:xfrm>
            <a:off x="3472868" y="6103088"/>
            <a:ext cx="357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</a:t>
            </a:r>
            <a:r>
              <a:rPr lang="en-US" i="1" dirty="0" err="1"/>
              <a:t>decompose.R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2353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95E4-8FC2-1F44-6B71-DC91FD93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stationarity / lack of.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71EF-5AEB-9532-28F4-58CD36C2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a visual inspection </a:t>
            </a:r>
            <a:r>
              <a:rPr lang="en-US" dirty="0">
                <a:sym typeface="Wingdings" pitchFamily="2" charset="2"/>
              </a:rPr>
              <a:t> Plot your data and stare at it.</a:t>
            </a:r>
          </a:p>
          <a:p>
            <a:r>
              <a:rPr lang="en-US" dirty="0">
                <a:sym typeface="Wingdings" pitchFamily="2" charset="2"/>
              </a:rPr>
              <a:t>Decompose the signal as shown earlier.</a:t>
            </a:r>
          </a:p>
          <a:p>
            <a:r>
              <a:rPr lang="en-US" dirty="0">
                <a:sym typeface="Wingdings" pitchFamily="2" charset="2"/>
              </a:rPr>
              <a:t>Use domain knowledge, is the </a:t>
            </a:r>
            <a:r>
              <a:rPr lang="en-US" dirty="0" err="1">
                <a:sym typeface="Wingdings" pitchFamily="2" charset="2"/>
              </a:rPr>
              <a:t>unkown</a:t>
            </a:r>
            <a:r>
              <a:rPr lang="en-US" dirty="0">
                <a:sym typeface="Wingdings" pitchFamily="2" charset="2"/>
              </a:rPr>
              <a:t> system generating this likely to be stationary or not.</a:t>
            </a:r>
          </a:p>
          <a:p>
            <a:r>
              <a:rPr lang="en-US" dirty="0">
                <a:sym typeface="Wingdings" pitchFamily="2" charset="2"/>
              </a:rPr>
              <a:t>Use statistical tests -</a:t>
            </a:r>
          </a:p>
          <a:p>
            <a:pPr lvl="1"/>
            <a:r>
              <a:rPr lang="en-US" dirty="0">
                <a:sym typeface="Wingdings" pitchFamily="2" charset="2"/>
              </a:rPr>
              <a:t>ADF (Augmented Dickey-Fuller) Test</a:t>
            </a:r>
          </a:p>
          <a:p>
            <a:pPr lvl="1"/>
            <a:r>
              <a:rPr lang="en-US" dirty="0">
                <a:sym typeface="Wingdings" pitchFamily="2" charset="2"/>
              </a:rPr>
              <a:t>KPSS (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Kwiatkowski-Phillips-Schmidt-Shin) Test</a:t>
            </a:r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4326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82C61-8EBD-ACEE-5CC0-C70D9DC5B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2E0F-7B82-5AB6-30F5-4FC3DDC7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ADF</a:t>
            </a:r>
          </a:p>
          <a:p>
            <a:pPr lvl="1"/>
            <a:r>
              <a:rPr lang="en-US" dirty="0"/>
              <a:t>Null : Unit root is present in AR model </a:t>
            </a:r>
            <a:r>
              <a:rPr lang="en-US" dirty="0">
                <a:sym typeface="Wingdings" pitchFamily="2" charset="2"/>
              </a:rPr>
              <a:t> implies non-stationarity</a:t>
            </a:r>
          </a:p>
          <a:p>
            <a:pPr lvl="1"/>
            <a:r>
              <a:rPr lang="en-US" dirty="0">
                <a:sym typeface="Wingdings" pitchFamily="2" charset="2"/>
              </a:rPr>
              <a:t>Simply  Checks for linear trend + dependence on previous</a:t>
            </a:r>
          </a:p>
          <a:p>
            <a:pPr lvl="2"/>
            <a:r>
              <a:rPr lang="en-US" dirty="0">
                <a:sym typeface="Wingdings" pitchFamily="2" charset="2"/>
              </a:rPr>
              <a:t>If trend is present but no dependence  non-stationary</a:t>
            </a:r>
          </a:p>
          <a:p>
            <a:pPr lvl="1"/>
            <a:r>
              <a:rPr lang="en-US" dirty="0">
                <a:sym typeface="Wingdings" pitchFamily="2" charset="2"/>
              </a:rPr>
              <a:t>P &lt; 0.05  We reject the null hypothesis  signal is stationary</a:t>
            </a:r>
          </a:p>
          <a:p>
            <a:pPr lvl="1"/>
            <a:r>
              <a:rPr lang="en-US" dirty="0">
                <a:sym typeface="Wingdings" pitchFamily="2" charset="2"/>
              </a:rPr>
              <a:t>R package : “</a:t>
            </a:r>
            <a:r>
              <a:rPr lang="en-US" dirty="0" err="1">
                <a:sym typeface="Wingdings" pitchFamily="2" charset="2"/>
              </a:rPr>
              <a:t>tseries</a:t>
            </a:r>
            <a:r>
              <a:rPr lang="en-US" dirty="0">
                <a:sym typeface="Wingdings" pitchFamily="2" charset="2"/>
              </a:rPr>
              <a:t>”, </a:t>
            </a:r>
            <a:r>
              <a:rPr lang="en-US" dirty="0" err="1">
                <a:sym typeface="Wingdings" pitchFamily="2" charset="2"/>
              </a:rPr>
              <a:t>adf.test</a:t>
            </a:r>
            <a:r>
              <a:rPr lang="en-US" dirty="0">
                <a:sym typeface="Wingdings" pitchFamily="2" charset="2"/>
              </a:rPr>
              <a:t>()</a:t>
            </a: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KPSS </a:t>
            </a:r>
          </a:p>
          <a:p>
            <a:pPr lvl="1"/>
            <a:r>
              <a:rPr lang="en-US" dirty="0">
                <a:sym typeface="Wingdings" pitchFamily="2" charset="2"/>
              </a:rPr>
              <a:t>Null : The signal is stationary</a:t>
            </a:r>
          </a:p>
          <a:p>
            <a:pPr lvl="1"/>
            <a:r>
              <a:rPr lang="en-US" dirty="0">
                <a:sym typeface="Wingdings" pitchFamily="2" charset="2"/>
              </a:rPr>
              <a:t>P &lt; 0.05  We reject the null hypothesis  signal is non-stationary</a:t>
            </a:r>
          </a:p>
          <a:p>
            <a:pPr lvl="1"/>
            <a:r>
              <a:rPr lang="en-US" dirty="0">
                <a:sym typeface="Wingdings" pitchFamily="2" charset="2"/>
              </a:rPr>
              <a:t>R package : “</a:t>
            </a:r>
            <a:r>
              <a:rPr lang="en-US" dirty="0" err="1">
                <a:sym typeface="Wingdings" pitchFamily="2" charset="2"/>
              </a:rPr>
              <a:t>tseries</a:t>
            </a:r>
            <a:r>
              <a:rPr lang="en-US" dirty="0">
                <a:sym typeface="Wingdings" pitchFamily="2" charset="2"/>
              </a:rPr>
              <a:t>”, </a:t>
            </a:r>
            <a:r>
              <a:rPr lang="en-US" dirty="0" err="1">
                <a:sym typeface="Wingdings" pitchFamily="2" charset="2"/>
              </a:rPr>
              <a:t>kpss.test</a:t>
            </a:r>
            <a:r>
              <a:rPr lang="en-US" dirty="0">
                <a:sym typeface="Wingdings" pitchFamily="2" charset="2"/>
              </a:rPr>
              <a:t>()</a:t>
            </a: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625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F17F-42F2-CCD3-31AB-68E29C66A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8A8FA-5DBA-B38C-6957-DEBB58025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15" y="1501909"/>
            <a:ext cx="4173278" cy="26859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F24281-4C43-8D5B-8E0C-446E05073D18}"/>
              </a:ext>
            </a:extLst>
          </p:cNvPr>
          <p:cNvSpPr txBox="1"/>
          <p:nvPr/>
        </p:nvSpPr>
        <p:spPr>
          <a:xfrm>
            <a:off x="5801833" y="2010159"/>
            <a:ext cx="371430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Augmented Dickey-Fuller Test</a:t>
            </a:r>
          </a:p>
          <a:p>
            <a:r>
              <a:rPr lang="en-US" dirty="0"/>
              <a:t>p-value &lt; 0.01</a:t>
            </a:r>
          </a:p>
          <a:p>
            <a:r>
              <a:rPr lang="en-US" dirty="0"/>
              <a:t>alternative hypothesis: stationary</a:t>
            </a:r>
          </a:p>
          <a:p>
            <a:r>
              <a:rPr lang="en-US" b="1" dirty="0"/>
              <a:t>KPSS Test for Level Stationarity</a:t>
            </a:r>
          </a:p>
          <a:p>
            <a:r>
              <a:rPr lang="en-US" dirty="0"/>
              <a:t>p-value &gt; 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4061A-B170-2575-BAF8-E72E202C30C1}"/>
              </a:ext>
            </a:extLst>
          </p:cNvPr>
          <p:cNvSpPr txBox="1"/>
          <p:nvPr/>
        </p:nvSpPr>
        <p:spPr>
          <a:xfrm>
            <a:off x="5801833" y="4546614"/>
            <a:ext cx="34484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Augmented Dickey-Fuller Test</a:t>
            </a:r>
          </a:p>
          <a:p>
            <a:r>
              <a:rPr lang="en-US" dirty="0"/>
              <a:t>p-value &lt; 0.03</a:t>
            </a:r>
          </a:p>
          <a:p>
            <a:r>
              <a:rPr lang="en-US" dirty="0"/>
              <a:t>alternative hypothesis: stationary</a:t>
            </a:r>
          </a:p>
          <a:p>
            <a:r>
              <a:rPr lang="en-US" b="1" dirty="0"/>
              <a:t>KPSS Test for Level Stationarity</a:t>
            </a:r>
          </a:p>
          <a:p>
            <a:r>
              <a:rPr lang="en-US" dirty="0"/>
              <a:t>p-value &lt; 0.01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2DA01C-E57A-F662-7605-EDF858065D12}"/>
              </a:ext>
            </a:extLst>
          </p:cNvPr>
          <p:cNvSpPr txBox="1"/>
          <p:nvPr/>
        </p:nvSpPr>
        <p:spPr>
          <a:xfrm>
            <a:off x="7906644" y="6308209"/>
            <a:ext cx="374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</a:t>
            </a:r>
            <a:r>
              <a:rPr lang="en-US" i="1" dirty="0" err="1"/>
              <a:t>statisticaltest.R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D8A56-6A86-857C-13EE-BA5D51180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477" y="4086233"/>
            <a:ext cx="3448493" cy="265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69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1A91-DDEA-AC36-9D8F-90F8DDB1B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0FACA-BD81-277C-6C1B-E7371F6D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2674"/>
          </a:xfrm>
        </p:spPr>
        <p:txBody>
          <a:bodyPr/>
          <a:lstStyle/>
          <a:p>
            <a:r>
              <a:rPr lang="en-US" dirty="0"/>
              <a:t>Given a sequence of data-points, we must predict what comes next.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36A5D7-1A6C-1D40-EE9A-20C00BA83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43" y="3252933"/>
            <a:ext cx="7772400" cy="305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17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14C2-3AB3-230C-5221-7FAAE019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Formalization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9C1219-FB89-0D16-26DF-E56ECDD16F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2155" y="1525173"/>
            <a:ext cx="7992780" cy="49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32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1640-DA39-DF20-EC19-314FF1B5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of prediction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A3B48-9AD3-B607-2AB4-0496C0360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788" y="1629680"/>
            <a:ext cx="7772400" cy="47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5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FB76D5-DFBD-9A39-E705-0FAD456B8D55}"/>
              </a:ext>
            </a:extLst>
          </p:cNvPr>
          <p:cNvSpPr/>
          <p:nvPr/>
        </p:nvSpPr>
        <p:spPr>
          <a:xfrm>
            <a:off x="699679" y="3001056"/>
            <a:ext cx="5290457" cy="146617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035C6-ACFE-F63B-F25F-D39E4B17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Errors – L1 and L2 norm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42C06-8279-39C2-64B8-9666862FD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83178"/>
            <a:ext cx="5057390" cy="1165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830BD-AB6C-B241-DB83-CDF2D4B6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729" y="3157898"/>
            <a:ext cx="4899005" cy="10004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A3D039-7A95-62F1-26D3-206DA43727B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48189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9339CBA-F0C2-6814-6152-60442CC94EC9}"/>
              </a:ext>
            </a:extLst>
          </p:cNvPr>
          <p:cNvSpPr/>
          <p:nvPr/>
        </p:nvSpPr>
        <p:spPr>
          <a:xfrm>
            <a:off x="6201865" y="2982686"/>
            <a:ext cx="5290457" cy="146617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A3F88-3271-A3EB-B5D5-C8A0A0F493C9}"/>
              </a:ext>
            </a:extLst>
          </p:cNvPr>
          <p:cNvSpPr txBox="1"/>
          <p:nvPr/>
        </p:nvSpPr>
        <p:spPr>
          <a:xfrm>
            <a:off x="1293029" y="2168741"/>
            <a:ext cx="390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Absolute Prediction Error (MAPE)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5EE8E-C180-0AB9-E4F7-A66781A7F63E}"/>
              </a:ext>
            </a:extLst>
          </p:cNvPr>
          <p:cNvSpPr txBox="1"/>
          <p:nvPr/>
        </p:nvSpPr>
        <p:spPr>
          <a:xfrm>
            <a:off x="6997711" y="2176276"/>
            <a:ext cx="381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Squared Prediction Error (MSPE)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034DD-1756-1EDE-200F-8B9116AE6927}"/>
              </a:ext>
            </a:extLst>
          </p:cNvPr>
          <p:cNvSpPr txBox="1"/>
          <p:nvPr/>
        </p:nvSpPr>
        <p:spPr>
          <a:xfrm>
            <a:off x="2762100" y="5453743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111ACA-7159-F22A-9639-9E9CC71B3E10}"/>
              </a:ext>
            </a:extLst>
          </p:cNvPr>
          <p:cNvSpPr txBox="1"/>
          <p:nvPr/>
        </p:nvSpPr>
        <p:spPr>
          <a:xfrm>
            <a:off x="8973658" y="5453743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0B0CDC-466C-6B92-E505-4575CC94CE59}"/>
              </a:ext>
            </a:extLst>
          </p:cNvPr>
          <p:cNvCxnSpPr>
            <a:cxnSpLocks/>
          </p:cNvCxnSpPr>
          <p:nvPr/>
        </p:nvCxnSpPr>
        <p:spPr>
          <a:xfrm>
            <a:off x="2881745" y="4027055"/>
            <a:ext cx="2881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F90991-5AE4-B95E-8717-96C54583D8A8}"/>
              </a:ext>
            </a:extLst>
          </p:cNvPr>
          <p:cNvCxnSpPr>
            <a:cxnSpLocks/>
          </p:cNvCxnSpPr>
          <p:nvPr/>
        </p:nvCxnSpPr>
        <p:spPr>
          <a:xfrm>
            <a:off x="7869382" y="3860800"/>
            <a:ext cx="326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60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9070B-AB3A-D821-BF80-7DDFA2178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Forecasting options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EBBB3F-1C49-48E3-C84A-F394250B9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99" y="2440242"/>
            <a:ext cx="8273143" cy="34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26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A15F4-2820-179F-795F-464ADA6D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– For Stationary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0CBF-E4BD-4467-B8DB-AC5B0169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7363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Fundamental Auto-Regressive Model</a:t>
            </a:r>
          </a:p>
          <a:p>
            <a:pPr lvl="1"/>
            <a:r>
              <a:rPr lang="en-US" dirty="0"/>
              <a:t>Regresses on itself.</a:t>
            </a:r>
          </a:p>
          <a:p>
            <a:pPr lvl="1"/>
            <a:endParaRPr lang="en-US" dirty="0"/>
          </a:p>
          <a:p>
            <a:r>
              <a:rPr lang="en-US" dirty="0"/>
              <a:t>AR(p) - </a:t>
            </a:r>
          </a:p>
          <a:p>
            <a:pPr lvl="1"/>
            <a:r>
              <a:rPr lang="en-US" dirty="0"/>
              <a:t>P is the order of the model, how far back</a:t>
            </a:r>
          </a:p>
          <a:p>
            <a:pPr lvl="1"/>
            <a:r>
              <a:rPr lang="en-US" dirty="0"/>
              <a:t>AR(1) – Look one timestep behind</a:t>
            </a:r>
          </a:p>
          <a:p>
            <a:pPr lvl="1"/>
            <a:r>
              <a:rPr lang="en-US" dirty="0"/>
              <a:t>R can find the best order using a metric like AIC</a:t>
            </a:r>
          </a:p>
          <a:p>
            <a:pPr lvl="1"/>
            <a:endParaRPr lang="en-US" dirty="0"/>
          </a:p>
          <a:p>
            <a:r>
              <a:rPr lang="en-US" dirty="0"/>
              <a:t>R Package : forecast</a:t>
            </a:r>
          </a:p>
          <a:p>
            <a:r>
              <a:rPr lang="en-US" dirty="0"/>
              <a:t>Method : </a:t>
            </a:r>
            <a:r>
              <a:rPr lang="en-US" dirty="0" err="1"/>
              <a:t>ar</a:t>
            </a:r>
            <a:r>
              <a:rPr lang="en-US" dirty="0"/>
              <a:t>() to fit the model. Or </a:t>
            </a:r>
            <a:r>
              <a:rPr lang="en-US" dirty="0" err="1"/>
              <a:t>auto.arima</a:t>
            </a:r>
            <a:r>
              <a:rPr lang="en-US" dirty="0"/>
              <a:t>()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29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DAE8E-6929-4F83-87FE-E3148C35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C8E80-B8B4-79B6-F0E1-AE6DEEDEC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timeseries data</a:t>
            </a:r>
          </a:p>
          <a:p>
            <a:r>
              <a:rPr lang="en-US" dirty="0"/>
              <a:t>Different types of timeseries data</a:t>
            </a:r>
          </a:p>
          <a:p>
            <a:r>
              <a:rPr lang="en-US" dirty="0"/>
              <a:t>Forecasting – Definition and Illustration</a:t>
            </a:r>
          </a:p>
          <a:p>
            <a:r>
              <a:rPr lang="en-US" dirty="0"/>
              <a:t>Forecasting methods for stationary</a:t>
            </a:r>
          </a:p>
          <a:p>
            <a:r>
              <a:rPr lang="en-US" dirty="0"/>
              <a:t>Forecasting methods for non-stationary</a:t>
            </a:r>
          </a:p>
          <a:p>
            <a:r>
              <a:rPr lang="en-US" dirty="0"/>
              <a:t>Using RNN for forecasting</a:t>
            </a:r>
          </a:p>
          <a:p>
            <a:r>
              <a:rPr lang="en-US" dirty="0"/>
              <a:t>Using LSTM for forecasting</a:t>
            </a:r>
          </a:p>
        </p:txBody>
      </p:sp>
    </p:spTree>
    <p:extLst>
      <p:ext uri="{BB962C8B-B14F-4D97-AF65-F5344CB8AC3E}">
        <p14:creationId xmlns:p14="http://schemas.microsoft.com/office/powerpoint/2010/main" val="3620757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89E95-023E-BF43-294B-A766709F9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– For Non-Stationary Signals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BE09-A16C-D56E-9921-83DB5CBAB8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AR(p) – Auto Regressive - Can work on stationary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I(d) – Integrated – Makes the signal stationary</a:t>
                </a:r>
              </a:p>
              <a:p>
                <a:pPr lvl="1"/>
                <a:r>
                  <a:rPr lang="en-US" dirty="0"/>
                  <a:t>D=1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D=2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MA(q) – Moving Average – Captures the noise or random effect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is only showing the MA part isolated. In reality we also add AR(p) and I(d) to this.</a:t>
                </a:r>
              </a:p>
              <a:p>
                <a:pPr lvl="1"/>
                <a:r>
                  <a:rPr lang="en-US" dirty="0"/>
                  <a:t>Removes short term fluctuations (shock effect) from the series.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ARIMA(p, d, q)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Use </a:t>
                </a:r>
                <a:r>
                  <a:rPr lang="en-US" dirty="0" err="1"/>
                  <a:t>auto.arima</a:t>
                </a:r>
                <a:r>
                  <a:rPr lang="en-US" dirty="0"/>
                  <a:t>() to fit and then forecast() to generate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1BE09-A16C-D56E-9921-83DB5CBAB8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02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97096-4AC3-6BED-C730-F0190494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/>
              <a:t>Python Example for AR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43056-53F3-4FAD-18B1-7DE2A1FC5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Refer to </a:t>
            </a:r>
            <a:r>
              <a:rPr lang="en-US" sz="2200">
                <a:hlinkClick r:id="rId2"/>
              </a:rPr>
              <a:t>https://github.com/nextgensh/datalab-teaching-timeseries/blob/main/autoregression.ipynb</a:t>
            </a:r>
            <a:endParaRPr lang="en-US" sz="2200"/>
          </a:p>
          <a:p>
            <a:endParaRPr lang="en-US" sz="2200"/>
          </a:p>
          <a:p>
            <a:endParaRPr lang="en-US" sz="22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16BDF8-CC16-7865-97FA-4FCEBE5D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05586"/>
            <a:ext cx="6903720" cy="52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69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C3F55-3AB1-947B-563D-F5CDBD6D3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– Recurrent Neural Networks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85E0CEE-1AB9-383A-108E-E63A73C590FE}"/>
              </a:ext>
            </a:extLst>
          </p:cNvPr>
          <p:cNvCxnSpPr/>
          <p:nvPr/>
        </p:nvCxnSpPr>
        <p:spPr>
          <a:xfrm>
            <a:off x="6096000" y="1690688"/>
            <a:ext cx="0" cy="4818969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4914BF4-CE55-1A8B-BE3F-85981A9612AB}"/>
              </a:ext>
            </a:extLst>
          </p:cNvPr>
          <p:cNvSpPr txBox="1"/>
          <p:nvPr/>
        </p:nvSpPr>
        <p:spPr>
          <a:xfrm>
            <a:off x="1293029" y="2168741"/>
            <a:ext cx="30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Feed forward neural networks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88357-A43B-78A9-74DD-A026A326EF28}"/>
              </a:ext>
            </a:extLst>
          </p:cNvPr>
          <p:cNvSpPr txBox="1"/>
          <p:nvPr/>
        </p:nvSpPr>
        <p:spPr>
          <a:xfrm>
            <a:off x="6997711" y="2176276"/>
            <a:ext cx="26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neural networks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A0DED-1548-2002-2320-157ACE28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58" y="2759644"/>
            <a:ext cx="3744682" cy="312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96A258-AB4B-122B-E5EE-9985E16D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759644"/>
            <a:ext cx="5138052" cy="272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FF3D-F96F-6559-D3D7-8F1E1719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(Long-Short Term Memory)</a:t>
            </a:r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8EF4C47E-D0D8-24D7-C364-5493796DF7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237" y="2070571"/>
            <a:ext cx="5969925" cy="3174055"/>
          </a:xfrm>
          <a:prstGeom prst="rect">
            <a:avLst/>
          </a:prstGeom>
          <a:noFill/>
        </p:spPr>
      </p:pic>
      <p:pic>
        <p:nvPicPr>
          <p:cNvPr id="8" name="image1.png">
            <a:extLst>
              <a:ext uri="{FF2B5EF4-FFF2-40B4-BE49-F238E27FC236}">
                <a16:creationId xmlns:a16="http://schemas.microsoft.com/office/drawing/2014/main" id="{0E7BD527-F848-345F-8C65-8A72AFC6072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11037" y="2081456"/>
            <a:ext cx="5969925" cy="31740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30322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9FF3D-F96F-6559-D3D7-8F1E17198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LSTM Annotated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DD837DF-D60A-D1E4-D52A-E09B521CBB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8" b="10477"/>
          <a:stretch/>
        </p:blipFill>
        <p:spPr>
          <a:xfrm>
            <a:off x="4830535" y="10886"/>
            <a:ext cx="7230837" cy="67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3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44E64-D12B-7150-002B-274FF2FE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Python Example</a:t>
            </a:r>
          </a:p>
        </p:txBody>
      </p:sp>
      <p:sp>
        <p:nvSpPr>
          <p:cNvPr id="206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0E58D-5858-A454-790E-7B46940C7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en-US" sz="2200"/>
              <a:t>Refer to </a:t>
            </a:r>
            <a:r>
              <a:rPr lang="en-US" sz="2200">
                <a:hlinkClick r:id="rId2"/>
              </a:rPr>
              <a:t>https://github.com/nextgensh/datalab-teaching-timeseries/blob/main/basicLSTM.ipynb</a:t>
            </a:r>
            <a:endParaRPr lang="en-US" sz="2200" b="1"/>
          </a:p>
          <a:p>
            <a:endParaRPr lang="en-US" sz="2200" b="1"/>
          </a:p>
          <a:p>
            <a:endParaRPr lang="en-US" sz="22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70ABAE-5F5A-3C4F-FC51-92556CFED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428211"/>
            <a:ext cx="10917936" cy="368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282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140B-3A9E-2831-4802-A515FA176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9CB03-A937-074A-4EB8-06A5584B3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workshop page for notebooks and notes.</a:t>
            </a:r>
          </a:p>
          <a:p>
            <a:r>
              <a:rPr lang="en-US" dirty="0"/>
              <a:t>Contact me if you have any questions – </a:t>
            </a:r>
            <a:r>
              <a:rPr lang="en-US" dirty="0" err="1"/>
              <a:t>shravanaras@arizona.edu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27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A915-8CE8-6B37-D885-B497C74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timeseries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FACE6-4CE3-DED4-94F9-6B8C94F5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of data points</a:t>
            </a:r>
          </a:p>
          <a:p>
            <a:r>
              <a:rPr lang="en-US" dirty="0"/>
              <a:t>Successive points in time</a:t>
            </a:r>
          </a:p>
          <a:p>
            <a:r>
              <a:rPr lang="en-US" dirty="0"/>
              <a:t>Preferably with a regular period / regular interval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67AF1-99AB-251A-FBB6-ED0914C94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920"/>
          <a:stretch/>
        </p:blipFill>
        <p:spPr>
          <a:xfrm>
            <a:off x="838200" y="4236876"/>
            <a:ext cx="2915322" cy="167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4990B-89E3-41BE-BA92-8EA0D803D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907" y="4236876"/>
            <a:ext cx="2915322" cy="1579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9169E-2D64-132A-557D-0659F633A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566" y="4236876"/>
            <a:ext cx="1677413" cy="1378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4CF82-1184-A475-43E7-D6C2C0EE38BB}"/>
              </a:ext>
            </a:extLst>
          </p:cNvPr>
          <p:cNvSpPr txBox="1"/>
          <p:nvPr/>
        </p:nvSpPr>
        <p:spPr>
          <a:xfrm>
            <a:off x="1587013" y="5911701"/>
            <a:ext cx="141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 Market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F5703-38F3-96B5-5FEE-339C2070FAA1}"/>
              </a:ext>
            </a:extLst>
          </p:cNvPr>
          <p:cNvSpPr txBox="1"/>
          <p:nvPr/>
        </p:nvSpPr>
        <p:spPr>
          <a:xfrm>
            <a:off x="5685875" y="5886247"/>
            <a:ext cx="58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49832D-CD80-0F06-E620-AAFD64C65B87}"/>
              </a:ext>
            </a:extLst>
          </p:cNvPr>
          <p:cNvSpPr txBox="1"/>
          <p:nvPr/>
        </p:nvSpPr>
        <p:spPr>
          <a:xfrm>
            <a:off x="8751460" y="5886247"/>
            <a:ext cx="5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BVP</a:t>
            </a:r>
          </a:p>
        </p:txBody>
      </p:sp>
    </p:spTree>
    <p:extLst>
      <p:ext uri="{BB962C8B-B14F-4D97-AF65-F5344CB8AC3E}">
        <p14:creationId xmlns:p14="http://schemas.microsoft.com/office/powerpoint/2010/main" val="45651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8E122-E15D-3A4F-44BF-8FA9E7A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3A0D9-E13A-EE45-7251-720AF72D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Temporal Dependence </a:t>
            </a:r>
            <a:r>
              <a:rPr lang="en-US" dirty="0"/>
              <a:t>– </a:t>
            </a:r>
          </a:p>
          <a:p>
            <a:pPr lvl="1"/>
            <a:r>
              <a:rPr lang="en-US" dirty="0"/>
              <a:t>Values are not independent. Y(t) is related to a previous value Y(t-n).</a:t>
            </a:r>
          </a:p>
          <a:p>
            <a:r>
              <a:rPr lang="en-US" b="1" dirty="0"/>
              <a:t>Seasonality</a:t>
            </a:r>
            <a:r>
              <a:rPr lang="en-US" dirty="0"/>
              <a:t> – </a:t>
            </a:r>
          </a:p>
          <a:p>
            <a:pPr lvl="1"/>
            <a:r>
              <a:rPr lang="en-US" dirty="0"/>
              <a:t>Periodicity or having a time periods – seconds, minutes, hours, years or decades.</a:t>
            </a:r>
          </a:p>
          <a:p>
            <a:r>
              <a:rPr lang="en-US" b="1" dirty="0"/>
              <a:t>Trend</a:t>
            </a:r>
            <a:r>
              <a:rPr lang="en-US" dirty="0"/>
              <a:t> -</a:t>
            </a:r>
          </a:p>
          <a:p>
            <a:pPr lvl="1"/>
            <a:r>
              <a:rPr lang="en-US" dirty="0"/>
              <a:t>DC component or mean, upward or downward trend over time.</a:t>
            </a:r>
          </a:p>
          <a:p>
            <a:r>
              <a:rPr lang="en-US" b="1" dirty="0"/>
              <a:t>Noise</a:t>
            </a:r>
            <a:r>
              <a:rPr lang="en-US" dirty="0"/>
              <a:t> - </a:t>
            </a:r>
          </a:p>
          <a:p>
            <a:pPr lvl="1"/>
            <a:r>
              <a:rPr lang="en-US" dirty="0"/>
              <a:t>Variability in the time series.</a:t>
            </a:r>
          </a:p>
        </p:txBody>
      </p:sp>
    </p:spTree>
    <p:extLst>
      <p:ext uri="{BB962C8B-B14F-4D97-AF65-F5344CB8AC3E}">
        <p14:creationId xmlns:p14="http://schemas.microsoft.com/office/powerpoint/2010/main" val="18466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2F13-9FAD-9755-F141-1ED8D281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time 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8556-F37D-3145-3DF4-C4DCD40EB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/>
          <a:lstStyle/>
          <a:p>
            <a:r>
              <a:rPr lang="en-US" dirty="0"/>
              <a:t>Tossing a coin multiple times?</a:t>
            </a:r>
          </a:p>
          <a:p>
            <a:pPr lvl="1"/>
            <a:r>
              <a:rPr lang="en-US" dirty="0"/>
              <a:t>H T H H T T</a:t>
            </a:r>
          </a:p>
          <a:p>
            <a:pPr lvl="1"/>
            <a:endParaRPr lang="en-US" dirty="0"/>
          </a:p>
          <a:p>
            <a:r>
              <a:rPr lang="en-US" dirty="0"/>
              <a:t>Dice roll</a:t>
            </a:r>
          </a:p>
          <a:p>
            <a:pPr lvl="1"/>
            <a:r>
              <a:rPr lang="en-US" dirty="0"/>
              <a:t>3 2 1 1 1 6 2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Random Walk</a:t>
            </a:r>
          </a:p>
          <a:p>
            <a:pPr lvl="1"/>
            <a:r>
              <a:rPr lang="en-US" dirty="0"/>
              <a:t>Y(t) = Y(t-1) + Random</a:t>
            </a:r>
          </a:p>
          <a:p>
            <a:pPr lvl="1"/>
            <a:endParaRPr lang="en-US" dirty="0"/>
          </a:p>
        </p:txBody>
      </p:sp>
      <p:pic>
        <p:nvPicPr>
          <p:cNvPr id="8" name="Picture 7" descr="A hand throwing a coin&#10;&#10;Description automatically generated">
            <a:extLst>
              <a:ext uri="{FF2B5EF4-FFF2-40B4-BE49-F238E27FC236}">
                <a16:creationId xmlns:a16="http://schemas.microsoft.com/office/drawing/2014/main" id="{C4E6930C-9F31-7B56-C33C-A95FE9A7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4202" y="1505393"/>
            <a:ext cx="1807240" cy="1257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C2604-CD68-2B5E-27ED-385AE2ED99ED}"/>
              </a:ext>
            </a:extLst>
          </p:cNvPr>
          <p:cNvSpPr txBox="1"/>
          <p:nvPr/>
        </p:nvSpPr>
        <p:spPr>
          <a:xfrm>
            <a:off x="8134202" y="2830956"/>
            <a:ext cx="180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B19A7903-FB62-0A44-5F9B-FD8AB9344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34202" y="3708083"/>
            <a:ext cx="1807240" cy="124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1E8AC-139C-5E57-282E-3B48041A0575}"/>
              </a:ext>
            </a:extLst>
          </p:cNvPr>
          <p:cNvSpPr txBox="1"/>
          <p:nvPr/>
        </p:nvSpPr>
        <p:spPr>
          <a:xfrm>
            <a:off x="7668437" y="5121775"/>
            <a:ext cx="296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549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15632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2F13-9FAD-9755-F141-1ED8D281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time series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8556-F37D-3145-3DF4-C4DCD40EB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754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Tossing a coin multiple times?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 T H H T T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Dice roll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3 2 1 1 1 6 2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r>
              <a:rPr lang="en-US" dirty="0">
                <a:solidFill>
                  <a:schemeClr val="accent6"/>
                </a:solidFill>
              </a:rPr>
              <a:t>Random Walk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Y(t) = Y(t-1) + Random</a:t>
            </a:r>
          </a:p>
          <a:p>
            <a:pPr lvl="1"/>
            <a:endParaRPr lang="en-US" dirty="0"/>
          </a:p>
        </p:txBody>
      </p:sp>
      <p:pic>
        <p:nvPicPr>
          <p:cNvPr id="8" name="Picture 7" descr="A hand throwing a coin&#10;&#10;Description automatically generated">
            <a:extLst>
              <a:ext uri="{FF2B5EF4-FFF2-40B4-BE49-F238E27FC236}">
                <a16:creationId xmlns:a16="http://schemas.microsoft.com/office/drawing/2014/main" id="{C4E6930C-9F31-7B56-C33C-A95FE9A7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34202" y="1505393"/>
            <a:ext cx="1807240" cy="12578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2C2604-CD68-2B5E-27ED-385AE2ED99ED}"/>
              </a:ext>
            </a:extLst>
          </p:cNvPr>
          <p:cNvSpPr txBox="1"/>
          <p:nvPr/>
        </p:nvSpPr>
        <p:spPr>
          <a:xfrm>
            <a:off x="8134202" y="2830956"/>
            <a:ext cx="1807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scarygami/5741275637/in/photolist-9KkxdZ-7HAA2P-76mPka-5Sd6Zg-5YcJow-bmaBL-5EXKaE-bmaxP-5JtAxH-3fyK9z-dVqJeG-5mmgnE-76qEMu-6cm8Jk-29uvaS-2MxgT-76mLGD-6zWcCo-6cm3Jp-2aSza2-5Y8uKn-6cqg5L-5mhEon-bmaY3-bmb1n-7imcNA-5Q9mR7-5mhEyH-7RH9kM-6cq9K7-5YcEBE-76qBDq-4yYwcw-HSxKJD-4mtnWG-aoYuQX-ZktF3-6nj2od-D3npk-bmaXM-bmaE3-bmaVF-5ETuT8-mS41W-bmb5b-bmaTd-bmaXf-5YcFgu-PEuLz-br9r9e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sa/3.0/"/>
              </a:rPr>
              <a:t>CC BY-SA</a:t>
            </a:r>
            <a:endParaRPr lang="en-US" sz="900" dirty="0"/>
          </a:p>
        </p:txBody>
      </p:sp>
      <p:pic>
        <p:nvPicPr>
          <p:cNvPr id="11" name="Picture 10" descr="A pair of dice with black dots&#10;&#10;Description automatically generated">
            <a:extLst>
              <a:ext uri="{FF2B5EF4-FFF2-40B4-BE49-F238E27FC236}">
                <a16:creationId xmlns:a16="http://schemas.microsoft.com/office/drawing/2014/main" id="{B19A7903-FB62-0A44-5F9B-FD8AB9344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134202" y="3708083"/>
            <a:ext cx="1807240" cy="1240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11E8AC-139C-5E57-282E-3B48041A0575}"/>
              </a:ext>
            </a:extLst>
          </p:cNvPr>
          <p:cNvSpPr txBox="1"/>
          <p:nvPr/>
        </p:nvSpPr>
        <p:spPr>
          <a:xfrm>
            <a:off x="7668437" y="5121775"/>
            <a:ext cx="29641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pngimg.com/download/54904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359790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3E19-F7DE-66AA-8F3A-4CB65C30C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Timeseries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635F-DA8E-012F-211D-0649F401B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Stationary Time Series</a:t>
            </a:r>
          </a:p>
          <a:p>
            <a:pPr lvl="1"/>
            <a:r>
              <a:rPr lang="en-US" dirty="0"/>
              <a:t>Mean, variance and autocorrelation are constant</a:t>
            </a:r>
          </a:p>
          <a:p>
            <a:pPr lvl="1"/>
            <a:r>
              <a:rPr lang="en-US" dirty="0"/>
              <a:t>Fluctuates around a constant mean and variance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Non-Stationary Time Series</a:t>
            </a:r>
          </a:p>
          <a:p>
            <a:pPr lvl="1"/>
            <a:r>
              <a:rPr lang="en-US" dirty="0"/>
              <a:t>Statistical properties change over time.</a:t>
            </a:r>
          </a:p>
          <a:p>
            <a:pPr lvl="1"/>
            <a:r>
              <a:rPr lang="en-US" dirty="0"/>
              <a:t>They have –</a:t>
            </a:r>
          </a:p>
          <a:p>
            <a:pPr lvl="2"/>
            <a:r>
              <a:rPr lang="en-US" dirty="0"/>
              <a:t>Trending -&gt; Mean changes</a:t>
            </a:r>
          </a:p>
          <a:p>
            <a:pPr lvl="2"/>
            <a:r>
              <a:rPr lang="en-US" dirty="0"/>
              <a:t>Seasonality -&gt; Periodic change</a:t>
            </a:r>
          </a:p>
        </p:txBody>
      </p:sp>
    </p:spTree>
    <p:extLst>
      <p:ext uri="{BB962C8B-B14F-4D97-AF65-F5344CB8AC3E}">
        <p14:creationId xmlns:p14="http://schemas.microsoft.com/office/powerpoint/2010/main" val="360524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FC9AB-FE81-FF27-034B-83F53E844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Examples of the 2 Types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A8656-1FF1-98F7-2776-910AD8E72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900"/>
              <a:t>Stationary</a:t>
            </a:r>
          </a:p>
          <a:p>
            <a:pPr lvl="1"/>
            <a:r>
              <a:rPr lang="en-US" sz="1900"/>
              <a:t>Periodicity from a sine wave</a:t>
            </a:r>
          </a:p>
          <a:p>
            <a:pPr lvl="1"/>
            <a:r>
              <a:rPr lang="en-US" sz="1900"/>
              <a:t>Fluctuates around the mean of 0 and std = 0.2</a:t>
            </a:r>
          </a:p>
          <a:p>
            <a:pPr lvl="1"/>
            <a:r>
              <a:rPr lang="en-US" sz="1900"/>
              <a:t>Mean and variance remains same throughout</a:t>
            </a:r>
          </a:p>
          <a:p>
            <a:pPr lvl="1"/>
            <a:endParaRPr lang="en-US" sz="1900"/>
          </a:p>
          <a:p>
            <a:pPr marL="0" indent="0">
              <a:buNone/>
            </a:pPr>
            <a:r>
              <a:rPr lang="en-US" sz="1900"/>
              <a:t>Observe we don’t see any DC component or trend overtime.</a:t>
            </a:r>
          </a:p>
          <a:p>
            <a:endParaRPr lang="en-US" sz="1900"/>
          </a:p>
          <a:p>
            <a:pPr marL="0" indent="0">
              <a:buNone/>
            </a:pPr>
            <a:endParaRPr lang="en-US" sz="1900"/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E0F56FBA-4991-27C2-5E79-3E3830A90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4068"/>
            <a:ext cx="6903720" cy="4849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4877A7-4FC3-F5BB-1C02-DC60A8E5B8DB}"/>
              </a:ext>
            </a:extLst>
          </p:cNvPr>
          <p:cNvSpPr txBox="1"/>
          <p:nvPr/>
        </p:nvSpPr>
        <p:spPr>
          <a:xfrm>
            <a:off x="6096000" y="6158540"/>
            <a:ext cx="438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 stationary-</a:t>
            </a:r>
            <a:r>
              <a:rPr lang="en-US" i="1" dirty="0" err="1"/>
              <a:t>example.R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1808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FC54E8-411C-6F26-3430-27087EDC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Example of the 2 Types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52D10-BE0E-CEF4-20C5-CB88A06B7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r>
              <a:rPr lang="en-US" sz="2000" dirty="0"/>
              <a:t>Non-Stationary</a:t>
            </a:r>
          </a:p>
          <a:p>
            <a:pPr lvl="1"/>
            <a:r>
              <a:rPr lang="en-US" sz="2000" dirty="0"/>
              <a:t>Has a linear trend with slope of 0.05</a:t>
            </a:r>
          </a:p>
          <a:p>
            <a:pPr lvl="1"/>
            <a:r>
              <a:rPr lang="en-US" sz="2000" dirty="0"/>
              <a:t>Combines the linear trend with noise data</a:t>
            </a:r>
          </a:p>
          <a:p>
            <a:pPr lvl="1"/>
            <a:r>
              <a:rPr lang="en-US" sz="2000" dirty="0"/>
              <a:t>Observe how mean / DC component of the signal changes over time.</a:t>
            </a:r>
          </a:p>
          <a:p>
            <a:pPr lvl="1"/>
            <a:r>
              <a:rPr lang="en-US" sz="2000" dirty="0"/>
              <a:t>Makes it harder to build a forecasting model since the mean changes.</a:t>
            </a:r>
          </a:p>
          <a:p>
            <a:pPr lvl="1"/>
            <a:r>
              <a:rPr lang="en-US" sz="2000" dirty="0"/>
              <a:t>Most signals in real-life.</a:t>
            </a:r>
          </a:p>
        </p:txBody>
      </p:sp>
      <p:pic>
        <p:nvPicPr>
          <p:cNvPr id="5" name="Picture 4" descr="A graph with red dots and lines&#10;&#10;Description automatically generated">
            <a:extLst>
              <a:ext uri="{FF2B5EF4-FFF2-40B4-BE49-F238E27FC236}">
                <a16:creationId xmlns:a16="http://schemas.microsoft.com/office/drawing/2014/main" id="{2C49B62E-E5EC-0C03-6F0E-5FBFC4E4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44" y="1004068"/>
            <a:ext cx="6903720" cy="4849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B7CD57-5DEE-9B04-78A8-025A6F91B315}"/>
              </a:ext>
            </a:extLst>
          </p:cNvPr>
          <p:cNvSpPr txBox="1"/>
          <p:nvPr/>
        </p:nvSpPr>
        <p:spPr>
          <a:xfrm>
            <a:off x="5943600" y="6033254"/>
            <a:ext cx="476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Generated in R – code/non-stationary-</a:t>
            </a:r>
            <a:r>
              <a:rPr lang="en-US" i="1" dirty="0" err="1"/>
              <a:t>example.R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394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1029</Words>
  <Application>Microsoft Macintosh PowerPoint</Application>
  <PresentationFormat>Widescreen</PresentationFormat>
  <Paragraphs>167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Cambria Math</vt:lpstr>
      <vt:lpstr>Söhne</vt:lpstr>
      <vt:lpstr>Wingdings</vt:lpstr>
      <vt:lpstr>Office Theme</vt:lpstr>
      <vt:lpstr>Time Series Forecasting</vt:lpstr>
      <vt:lpstr>Outline</vt:lpstr>
      <vt:lpstr>What is timeseries data?</vt:lpstr>
      <vt:lpstr>Characteristics of time series data</vt:lpstr>
      <vt:lpstr>Is this time series data?</vt:lpstr>
      <vt:lpstr>Is this time series data?</vt:lpstr>
      <vt:lpstr>Types of Timeseries</vt:lpstr>
      <vt:lpstr>Examples of the 2 Types</vt:lpstr>
      <vt:lpstr>Example of the 2 Types</vt:lpstr>
      <vt:lpstr>Decompose the time series.</vt:lpstr>
      <vt:lpstr>Testing stationarity / lack of.</vt:lpstr>
      <vt:lpstr>Statistical Tests</vt:lpstr>
      <vt:lpstr>Examples</vt:lpstr>
      <vt:lpstr>Problem Illustration</vt:lpstr>
      <vt:lpstr>Problem Formalization</vt:lpstr>
      <vt:lpstr>Formulation of prediction accuracy</vt:lpstr>
      <vt:lpstr>Common Errors – L1 and L2 norm</vt:lpstr>
      <vt:lpstr>Forecasting options</vt:lpstr>
      <vt:lpstr>AR – For Stationary Signals</vt:lpstr>
      <vt:lpstr>ARIMA – For Non-Stationary Signals</vt:lpstr>
      <vt:lpstr>Python Example for AR</vt:lpstr>
      <vt:lpstr>RNN – Recurrent Neural Networks</vt:lpstr>
      <vt:lpstr>LSTM (Long-Short Term Memory)</vt:lpstr>
      <vt:lpstr>LSTM Annotated</vt:lpstr>
      <vt:lpstr>Python Example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Series Forecasting</dc:title>
  <dc:creator>Aras, Shravan Guruprasad - (shravanaras)</dc:creator>
  <cp:lastModifiedBy>Aras, Shravan Guruprasad - (shravanaras)</cp:lastModifiedBy>
  <cp:revision>38</cp:revision>
  <dcterms:created xsi:type="dcterms:W3CDTF">2023-11-07T14:46:38Z</dcterms:created>
  <dcterms:modified xsi:type="dcterms:W3CDTF">2024-03-19T21:30:22Z</dcterms:modified>
</cp:coreProperties>
</file>